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64" r:id="rId4"/>
    <p:sldId id="273" r:id="rId5"/>
    <p:sldId id="274" r:id="rId6"/>
    <p:sldId id="260" r:id="rId7"/>
    <p:sldId id="262" r:id="rId8"/>
    <p:sldId id="276" r:id="rId9"/>
    <p:sldId id="265" r:id="rId10"/>
    <p:sldId id="275" r:id="rId11"/>
    <p:sldId id="272" r:id="rId12"/>
    <p:sldId id="263" r:id="rId13"/>
    <p:sldId id="271" r:id="rId14"/>
    <p:sldId id="266" r:id="rId15"/>
    <p:sldId id="270" r:id="rId16"/>
    <p:sldId id="267" r:id="rId17"/>
    <p:sldId id="269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80000" autoAdjust="0"/>
  </p:normalViewPr>
  <p:slideViewPr>
    <p:cSldViewPr snapToGrid="0" showGuides="1">
      <p:cViewPr varScale="1">
        <p:scale>
          <a:sx n="69" d="100"/>
          <a:sy n="69" d="100"/>
        </p:scale>
        <p:origin x="100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774F0-26BF-4D94-B754-9BA8CC713CC6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451CF-0651-479B-BCA3-C82BFCA12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39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 States, 5 actions</a:t>
            </a:r>
          </a:p>
          <a:p>
            <a:r>
              <a:rPr lang="en-US" dirty="0"/>
              <a:t>Go to the blue star, avoid the red circles</a:t>
            </a:r>
          </a:p>
          <a:p>
            <a:r>
              <a:rPr lang="en-US" dirty="0"/>
              <a:t>Notice how the value function deforms around the circles</a:t>
            </a:r>
          </a:p>
          <a:p>
            <a:r>
              <a:rPr lang="en-US" dirty="0"/>
              <a:t>It’s literally how valuable it is to be in a spot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451CF-0651-479B-BCA3-C82BFCA127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62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451CF-0651-479B-BCA3-C82BFCA127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60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not always use this? </a:t>
            </a:r>
          </a:p>
          <a:p>
            <a:r>
              <a:rPr lang="en-US" dirty="0"/>
              <a:t>Requires being run online, which means it’s less able to implement on low power platforms</a:t>
            </a:r>
          </a:p>
          <a:p>
            <a:r>
              <a:rPr lang="en-US" dirty="0"/>
              <a:t>Usually works well, but was shown by (Hsu 2013) to have extremely poor worst case-performance</a:t>
            </a:r>
          </a:p>
          <a:p>
            <a:r>
              <a:rPr lang="en-US" dirty="0"/>
              <a:t>So it’s a bit more of a dice roll than an offline method</a:t>
            </a:r>
          </a:p>
          <a:p>
            <a:r>
              <a:rPr lang="en-US" dirty="0"/>
              <a:t>Depends on depth parameter d, for how far to search forward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451CF-0651-479B-BCA3-C82BFCA127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96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Yay videos</a:t>
            </a:r>
          </a:p>
          <a:p>
            <a:r>
              <a:rPr lang="en-US" dirty="0" err="1"/>
              <a:t>Pocman</a:t>
            </a:r>
            <a:r>
              <a:rPr lang="en-US" dirty="0"/>
              <a:t> can hear ghosts near him, he can see ghosts in a particular direction, he can feel walls around him, and he can smell fruit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451CF-0651-479B-BCA3-C82BFCA127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the way, the lava’s not a cop-out, its to help visualize the rewards easier</a:t>
            </a:r>
          </a:p>
          <a:p>
            <a:r>
              <a:rPr lang="en-US" dirty="0"/>
              <a:t>Robot can move in a direction, but he doesn’t always succeed and might stay still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451CF-0651-479B-BCA3-C82BFCA127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1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can localize well at the far ends, but then there’s a chance you might fall in lava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451CF-0651-479B-BCA3-C82BFCA127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 curves due to the discount factor</a:t>
            </a:r>
          </a:p>
          <a:p>
            <a:r>
              <a:rPr lang="en-US" dirty="0"/>
              <a:t>Action bar (trademark pending) for showing what to do at each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451CF-0651-479B-BCA3-C82BFCA127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79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4 steps we pass the estimated number of subatomic particles in the universe</a:t>
            </a:r>
          </a:p>
          <a:p>
            <a:r>
              <a:rPr lang="en-US" dirty="0"/>
              <a:t>By the time we’ve looked forward far enough to think about getting to the other side of the hallway, things just get out of hand…</a:t>
            </a:r>
          </a:p>
          <a:p>
            <a:r>
              <a:rPr lang="en-US" dirty="0"/>
              <a:t>Of course pruning becomes important, but pruning can be kind of expensive in a 21 dimensional space. You have to be able to assert that NO belief prefers a particular alpha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451CF-0651-479B-BCA3-C82BFCA127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33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if you put a prior on the MDP</a:t>
            </a:r>
          </a:p>
          <a:p>
            <a:r>
              <a:rPr lang="en-US" dirty="0"/>
              <a:t>This works better than you’d think it would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451CF-0651-479B-BCA3-C82BFCA127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2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451CF-0651-479B-BCA3-C82BFCA127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16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451CF-0651-479B-BCA3-C82BFCA127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2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 Iteration is how we found the MDP policy</a:t>
            </a:r>
          </a:p>
          <a:p>
            <a:r>
              <a:rPr lang="en-US" dirty="0"/>
              <a:t>Think of these as tent poles.</a:t>
            </a:r>
          </a:p>
          <a:p>
            <a:r>
              <a:rPr lang="en-US" dirty="0"/>
              <a:t>Super popular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451CF-0651-479B-BCA3-C82BFCA127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64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DDB48-F4A5-4AFD-8BBC-C739690A43BD}" type="datetime1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ASEN 6519: Algorithms for Aerospace Autonomy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6BCE-FB76-4C8F-B1C7-37948847B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33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E92C4-4FB5-4D2D-A950-393E21138387}" type="datetime1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ASEN 6519: Algorithms for Aerospace Autonomy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6BCE-FB76-4C8F-B1C7-37948847B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17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8E9A6-A545-4B0F-9E1E-628BA8BC9043}" type="datetime1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ASEN 6519: Algorithms for Aerospace Autonomy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6BCE-FB76-4C8F-B1C7-37948847B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7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820A-2273-468D-B1CF-1CC52D6BD655}" type="datetime1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ASEN 6519: Algorithms for Aerospace Autonomy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6BCE-FB76-4C8F-B1C7-37948847B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17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951E-F575-4002-B858-57439B062E08}" type="datetime1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ASEN 6519: Algorithms for Aerospace Autonomy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6BCE-FB76-4C8F-B1C7-37948847B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1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E0125-2D57-4ADD-806F-2923D6AFBD33}" type="datetime1">
              <a:rPr lang="en-US" smtClean="0"/>
              <a:t>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ASEN 6519: Algorithms for Aerospace Autonomy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6BCE-FB76-4C8F-B1C7-37948847B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5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DA7BE-FFAD-4EF4-B38E-3D2D6EF83FF4}" type="datetime1">
              <a:rPr lang="en-US" smtClean="0"/>
              <a:t>4/20/2017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ASEN 6519: Algorithms for Aerospace Autonomy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6BCE-FB76-4C8F-B1C7-37948847B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9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06D96-7CD8-4C23-A073-44001BF16AD9}" type="datetime1">
              <a:rPr lang="en-US" smtClean="0"/>
              <a:t>4/20/2017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ASEN 6519: Algorithms for Aerospace Autonomy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6BCE-FB76-4C8F-B1C7-37948847B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69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2E7AB-278B-4C58-910E-731344453397}" type="datetime1">
              <a:rPr lang="en-US" smtClean="0"/>
              <a:t>4/20/2017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ASEN 6519: Algorithms for Aerospace Autonomy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6BCE-FB76-4C8F-B1C7-37948847B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77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E15DD-71C7-420A-BA20-16D58D46E9DF}" type="datetime1">
              <a:rPr lang="en-US" smtClean="0"/>
              <a:t>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ASEN 6519: Algorithms for Aerospace Autonomy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6BCE-FB76-4C8F-B1C7-37948847B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2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3D39-853E-4F97-92AD-7FD6470EA7F8}" type="datetime1">
              <a:rPr lang="en-US" smtClean="0"/>
              <a:t>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ASEN 6519: Algorithms for Aerospace Autonomy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6BCE-FB76-4C8F-B1C7-37948847B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0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E7163-E0F7-4AA7-BA20-2678E84311B9}" type="datetime1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ASEN 6519: Algorithms for Aerospace Autonomy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E6BCE-FB76-4C8F-B1C7-37948847B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6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30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hyperlink" Target="https://www.bing.com/images/search?q=lava&amp;id=685DB57946FBEF59601221CA36DBE37B4584BB41&amp;FORM=IQFRBA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www.bing.com/images/search?q=carpet&amp;id=5851E9DFE97D9FD8DAA8456F0FE6D9673087BFFA&amp;FORM=IQFRBA" TargetMode="Externa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6857999"/>
          </a:xfrm>
        </p:spPr>
        <p:txBody>
          <a:bodyPr>
            <a:normAutofit/>
          </a:bodyPr>
          <a:lstStyle/>
          <a:p>
            <a:r>
              <a:rPr lang="en-US" sz="4400" dirty="0"/>
              <a:t>ASEN 6519, Spring 2017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Algorithms for Aerospace Autonomy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>
                <a:solidFill>
                  <a:srgbClr val="FF0000"/>
                </a:solidFill>
              </a:rPr>
              <a:t>Lecture 24:</a:t>
            </a:r>
            <a:br>
              <a:rPr lang="en-US" sz="4400" dirty="0">
                <a:solidFill>
                  <a:srgbClr val="FF0000"/>
                </a:solidFill>
              </a:rPr>
            </a:br>
            <a:r>
              <a:rPr lang="en-US" sz="4400" dirty="0">
                <a:solidFill>
                  <a:srgbClr val="FF0000"/>
                </a:solidFill>
              </a:rPr>
              <a:t>Approximate POMDPS</a:t>
            </a:r>
            <a:br>
              <a:rPr lang="en-US" sz="4400" dirty="0">
                <a:solidFill>
                  <a:srgbClr val="FF0000"/>
                </a:solidFill>
              </a:rPr>
            </a:br>
            <a:br>
              <a:rPr lang="en-US" sz="4400" dirty="0">
                <a:solidFill>
                  <a:srgbClr val="FF0000"/>
                </a:solidFill>
              </a:rPr>
            </a:br>
            <a:r>
              <a:rPr lang="en-US" sz="2400" dirty="0"/>
              <a:t>Luke Burks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04/20/2017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6" y="5792693"/>
            <a:ext cx="2973627" cy="861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5589309"/>
            <a:ext cx="1524000" cy="126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47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6" y="0"/>
            <a:ext cx="11582401" cy="897467"/>
          </a:xfrm>
        </p:spPr>
        <p:txBody>
          <a:bodyPr/>
          <a:lstStyle/>
          <a:p>
            <a:r>
              <a:rPr lang="en-US" dirty="0"/>
              <a:t>MDP: Just a reminder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671" y="1004661"/>
            <a:ext cx="6992658" cy="5244494"/>
          </a:xfr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ASEN 6519: Algorithms for Aerospace Autonomy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6BCE-FB76-4C8F-B1C7-37948847BC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31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6" y="0"/>
            <a:ext cx="11582401" cy="1168400"/>
          </a:xfrm>
        </p:spPr>
        <p:txBody>
          <a:bodyPr>
            <a:normAutofit/>
          </a:bodyPr>
          <a:lstStyle/>
          <a:p>
            <a:r>
              <a:rPr lang="en-US" dirty="0"/>
              <a:t>QMDP vs. FIB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ASEN 6519: Algorithms for Aerospace Autonomy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6BCE-FB76-4C8F-B1C7-37948847BC4A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28" y="1419628"/>
            <a:ext cx="5852172" cy="43891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9629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36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6" y="0"/>
            <a:ext cx="11582401" cy="897467"/>
          </a:xfrm>
        </p:spPr>
        <p:txBody>
          <a:bodyPr/>
          <a:lstStyle/>
          <a:p>
            <a:r>
              <a:rPr lang="en-US" dirty="0"/>
              <a:t>PBVI: Do we have to care about ALL the beliefs?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867" y="897467"/>
            <a:ext cx="11582400" cy="5279497"/>
          </a:xfrm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Point-Based Value Iteration </a:t>
            </a:r>
            <a:r>
              <a:rPr lang="en-US" dirty="0">
                <a:solidFill>
                  <a:srgbClr val="0070C0"/>
                </a:solidFill>
              </a:rPr>
              <a:t>[</a:t>
            </a:r>
            <a:r>
              <a:rPr lang="en-US" dirty="0" err="1">
                <a:solidFill>
                  <a:srgbClr val="0070C0"/>
                </a:solidFill>
              </a:rPr>
              <a:t>Pineau</a:t>
            </a:r>
            <a:r>
              <a:rPr lang="en-US" dirty="0">
                <a:solidFill>
                  <a:srgbClr val="0070C0"/>
                </a:solidFill>
              </a:rPr>
              <a:t> et. al 2003]</a:t>
            </a:r>
          </a:p>
          <a:p>
            <a:r>
              <a:rPr lang="en-US" dirty="0"/>
              <a:t>Given some starting belief, there are many beliefs you’ll never encounter no matter the sequence of actions and observations</a:t>
            </a:r>
          </a:p>
          <a:p>
            <a:r>
              <a:rPr lang="en-US" dirty="0"/>
              <a:t>Use what you know about the beliefs you’ve seen to tell you what to do at new beliefs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ASEN 6519: Algorithms for Aerospace Autonomy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6BCE-FB76-4C8F-B1C7-37948847BC4A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026049" y="3093489"/>
            <a:ext cx="4139901" cy="2999536"/>
            <a:chOff x="10276113" y="13367657"/>
            <a:chExt cx="6824771" cy="5090099"/>
          </a:xfrm>
        </p:grpSpPr>
        <p:sp>
          <p:nvSpPr>
            <p:cNvPr id="7" name="Rectangle 6"/>
            <p:cNvSpPr/>
            <p:nvPr/>
          </p:nvSpPr>
          <p:spPr>
            <a:xfrm>
              <a:off x="10276113" y="13367657"/>
              <a:ext cx="6824769" cy="50074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2072257" y="15979082"/>
              <a:ext cx="239486" cy="2396004"/>
              <a:chOff x="12072257" y="15979082"/>
              <a:chExt cx="239486" cy="2396004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flipV="1">
                <a:off x="12192000" y="16218568"/>
                <a:ext cx="0" cy="215651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/>
              <p:cNvSpPr/>
              <p:nvPr/>
            </p:nvSpPr>
            <p:spPr>
              <a:xfrm>
                <a:off x="12072257" y="15979082"/>
                <a:ext cx="239486" cy="2394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/>
            <p:cNvCxnSpPr/>
            <p:nvPr/>
          </p:nvCxnSpPr>
          <p:spPr>
            <a:xfrm flipV="1">
              <a:off x="14657326" y="15668868"/>
              <a:ext cx="0" cy="27062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11071916" y="14790821"/>
              <a:ext cx="0" cy="35842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5988821" y="14341642"/>
              <a:ext cx="0" cy="4033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10952173" y="14671078"/>
              <a:ext cx="239486" cy="2394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4537583" y="15549125"/>
              <a:ext cx="239486" cy="2394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5869078" y="14221899"/>
              <a:ext cx="239486" cy="2394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0276114" y="13972674"/>
              <a:ext cx="3985318" cy="440241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" idx="1"/>
            </p:cNvCxnSpPr>
            <p:nvPr/>
          </p:nvCxnSpPr>
          <p:spPr>
            <a:xfrm>
              <a:off x="10276115" y="15871373"/>
              <a:ext cx="6824769" cy="71158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13799646" y="16218567"/>
              <a:ext cx="239486" cy="2194905"/>
              <a:chOff x="12072257" y="15979082"/>
              <a:chExt cx="239486" cy="2396004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12192000" y="16218568"/>
                <a:ext cx="0" cy="215651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/>
              <p:cNvSpPr/>
              <p:nvPr/>
            </p:nvSpPr>
            <p:spPr>
              <a:xfrm>
                <a:off x="12072257" y="15979082"/>
                <a:ext cx="239486" cy="2394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Connector 17"/>
            <p:cNvCxnSpPr/>
            <p:nvPr/>
          </p:nvCxnSpPr>
          <p:spPr>
            <a:xfrm flipV="1">
              <a:off x="12192000" y="13367657"/>
              <a:ext cx="4700337" cy="496899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0415264" y="17776772"/>
              <a:ext cx="882316" cy="657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171593" y="17796051"/>
              <a:ext cx="882316" cy="657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b2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39188" y="17765684"/>
              <a:ext cx="882316" cy="657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602038" y="17800420"/>
              <a:ext cx="882316" cy="657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961989" y="17765683"/>
              <a:ext cx="882316" cy="657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1637972" y="13844338"/>
                  <a:ext cx="2439551" cy="5562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V = {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08" name="TextBox 2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37972" y="13844338"/>
                  <a:ext cx="2439551" cy="556206"/>
                </a:xfrm>
                <a:prstGeom prst="rect">
                  <a:avLst/>
                </a:prstGeom>
                <a:blipFill>
                  <a:blip r:embed="rId30"/>
                  <a:stretch>
                    <a:fillRect l="-2479" t="-5556" b="-25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/>
            <p:cNvCxnSpPr/>
            <p:nvPr/>
          </p:nvCxnSpPr>
          <p:spPr>
            <a:xfrm flipH="1">
              <a:off x="11375569" y="14301814"/>
              <a:ext cx="1051616" cy="7343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4" idx="2"/>
            </p:cNvCxnSpPr>
            <p:nvPr/>
          </p:nvCxnSpPr>
          <p:spPr>
            <a:xfrm flipH="1">
              <a:off x="12705203" y="14400544"/>
              <a:ext cx="152545" cy="169828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13382411" y="14341642"/>
              <a:ext cx="1555080" cy="92516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6941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6" y="0"/>
            <a:ext cx="11582401" cy="897467"/>
          </a:xfrm>
        </p:spPr>
        <p:txBody>
          <a:bodyPr/>
          <a:lstStyle/>
          <a:p>
            <a:r>
              <a:rPr lang="en-US" dirty="0"/>
              <a:t>PBVI: Do we have to care about ALL the beliefs?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ASEN 6519: Algorithms for Aerospace Autonomy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6BCE-FB76-4C8F-B1C7-37948847BC4A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27" y="897467"/>
            <a:ext cx="8525877" cy="53027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406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6" y="0"/>
            <a:ext cx="11582401" cy="1192192"/>
          </a:xfrm>
        </p:spPr>
        <p:txBody>
          <a:bodyPr>
            <a:normAutofit fontScale="90000"/>
          </a:bodyPr>
          <a:lstStyle/>
          <a:p>
            <a:r>
              <a:rPr lang="en-US" dirty="0"/>
              <a:t>MC-POMDP: Because putting Monte Carlo in front of anything makes it possible right?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7867" y="1192192"/>
                <a:ext cx="11582400" cy="4984772"/>
              </a:xfrm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 dirty="0"/>
                  <a:t>Monte Carlo POMDP </a:t>
                </a:r>
                <a:r>
                  <a:rPr lang="en-US" dirty="0">
                    <a:solidFill>
                      <a:srgbClr val="0070C0"/>
                    </a:solidFill>
                  </a:rPr>
                  <a:t>[</a:t>
                </a:r>
                <a:r>
                  <a:rPr lang="en-US" dirty="0" err="1">
                    <a:solidFill>
                      <a:srgbClr val="0070C0"/>
                    </a:solidFill>
                  </a:rPr>
                  <a:t>Thrun</a:t>
                </a:r>
                <a:r>
                  <a:rPr lang="en-US" dirty="0">
                    <a:solidFill>
                      <a:srgbClr val="0070C0"/>
                    </a:solidFill>
                  </a:rPr>
                  <a:t> 2003]</a:t>
                </a:r>
              </a:p>
              <a:p>
                <a:r>
                  <a:rPr lang="en-US" dirty="0"/>
                  <a:t>Represent the belief by a set of (x) particles</a:t>
                </a:r>
              </a:p>
              <a:p>
                <a:pPr marL="0" indent="0" algn="ctr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Push those particles through your transition function</a:t>
                </a:r>
              </a:p>
              <a:p>
                <a:r>
                  <a:rPr lang="en-US" dirty="0"/>
                  <a:t>Use importance resampling to kick out particles that end up in unlikely places</a:t>
                </a:r>
              </a:p>
              <a:p>
                <a:r>
                  <a:rPr lang="en-US" dirty="0"/>
                  <a:t>Each particle set you find has a value calculated for it</a:t>
                </a:r>
              </a:p>
              <a:p>
                <a:r>
                  <a:rPr lang="en-US" dirty="0"/>
                  <a:t>Can use nearest neighbor interpolation between particle sets to find the action for a new set</a:t>
                </a:r>
              </a:p>
              <a:p>
                <a:r>
                  <a:rPr lang="en-US" dirty="0"/>
                  <a:t>Works in continuous spaces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7867" y="1192192"/>
                <a:ext cx="11582400" cy="4984772"/>
              </a:xfrm>
              <a:blipFill>
                <a:blip r:embed="rId2"/>
                <a:stretch>
                  <a:fillRect l="-894" t="-1954" r="-841" b="-366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ASEN 6519: Algorithms for Aerospace Autonomy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6BCE-FB76-4C8F-B1C7-37948847BC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4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6" y="0"/>
            <a:ext cx="11582401" cy="1192192"/>
          </a:xfrm>
        </p:spPr>
        <p:txBody>
          <a:bodyPr>
            <a:normAutofit fontScale="90000"/>
          </a:bodyPr>
          <a:lstStyle/>
          <a:p>
            <a:r>
              <a:rPr lang="en-US" dirty="0"/>
              <a:t>MC-POMDP: Because putting Monte Carlo in front of anything makes it possible right?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79" y="1192192"/>
            <a:ext cx="8966242" cy="4997160"/>
          </a:xfrm>
          <a:ln>
            <a:solidFill>
              <a:schemeClr val="tx1"/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ASEN 6519: Algorithms for Aerospace Autonomy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6BCE-FB76-4C8F-B1C7-37948847BC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90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7" y="138897"/>
            <a:ext cx="11582401" cy="897467"/>
          </a:xfrm>
        </p:spPr>
        <p:txBody>
          <a:bodyPr>
            <a:normAutofit fontScale="90000"/>
          </a:bodyPr>
          <a:lstStyle/>
          <a:p>
            <a:r>
              <a:rPr lang="en-US" dirty="0"/>
              <a:t>POMCP:  When your problem requires a state for every atom in the solar system…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7867" y="1400537"/>
                <a:ext cx="11582400" cy="4776427"/>
              </a:xfrm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US" dirty="0"/>
                  <a:t>Partially Observable Monte Carlo Planning </a:t>
                </a:r>
                <a:r>
                  <a:rPr lang="en-US" dirty="0">
                    <a:solidFill>
                      <a:srgbClr val="0070C0"/>
                    </a:solidFill>
                  </a:rPr>
                  <a:t>[Silver 2010]</a:t>
                </a:r>
              </a:p>
              <a:p>
                <a:r>
                  <a:rPr lang="en-US" dirty="0"/>
                  <a:t>Online POMDP Solver</a:t>
                </a:r>
              </a:p>
              <a:p>
                <a:r>
                  <a:rPr lang="en-US" dirty="0"/>
                  <a:t>Plans forward from the current belief state</a:t>
                </a:r>
              </a:p>
              <a:p>
                <a:pPr lvl="1"/>
                <a:r>
                  <a:rPr lang="en-US" dirty="0"/>
                  <a:t>Guarantees reachable beliefs are explored</a:t>
                </a:r>
              </a:p>
              <a:p>
                <a:r>
                  <a:rPr lang="en-US" dirty="0"/>
                  <a:t>Cares about histories, not beliefs</a:t>
                </a:r>
              </a:p>
              <a:p>
                <a:pPr lvl="1"/>
                <a:r>
                  <a:rPr lang="en-US" dirty="0"/>
                  <a:t>Histories are sequences of past actions and observations</a:t>
                </a:r>
              </a:p>
              <a:p>
                <a:pPr lvl="1"/>
                <a:r>
                  <a:rPr lang="en-US" dirty="0"/>
                  <a:t>Given a prior belief and a history, you can always construct the posterior belief</a:t>
                </a:r>
              </a:p>
              <a:p>
                <a:r>
                  <a:rPr lang="en-US" b="0" dirty="0"/>
                  <a:t>For history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b="0" dirty="0"/>
                  <a:t> using K particles,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sSubSup>
                              <m:sSub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𝒳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sub>
                        </m:sSub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kronecker</a:t>
                </a:r>
                <a:r>
                  <a:rPr lang="en-US" dirty="0"/>
                  <a:t> delta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7867" y="1400537"/>
                <a:ext cx="11582400" cy="4776427"/>
              </a:xfrm>
              <a:blipFill>
                <a:blip r:embed="rId3"/>
                <a:stretch>
                  <a:fillRect l="-894" t="-2038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ASEN 6519: Algorithms for Aerospace Autonomy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6BCE-FB76-4C8F-B1C7-37948847BC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2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7" y="138897"/>
            <a:ext cx="11582401" cy="897467"/>
          </a:xfrm>
        </p:spPr>
        <p:txBody>
          <a:bodyPr>
            <a:normAutofit fontScale="90000"/>
          </a:bodyPr>
          <a:lstStyle/>
          <a:p>
            <a:r>
              <a:rPr lang="en-US" dirty="0"/>
              <a:t>POMCP:  When your problem requires a state for every atom in the solar system…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867" y="1400537"/>
            <a:ext cx="11582400" cy="4776427"/>
          </a:xfrm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Builds a tree of possible future histories </a:t>
            </a:r>
          </a:p>
          <a:p>
            <a:r>
              <a:rPr lang="en-US" dirty="0"/>
              <a:t>When an action is taken and an observation received, the root is moved down the corresponding branches while other branches are pruned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ASEN 6519: Algorithms for Aerospace Autonomy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6BCE-FB76-4C8F-B1C7-37948847BC4A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74" y="2748653"/>
            <a:ext cx="7585251" cy="309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93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6" y="0"/>
            <a:ext cx="11582401" cy="897467"/>
          </a:xfrm>
        </p:spPr>
        <p:txBody>
          <a:bodyPr/>
          <a:lstStyle/>
          <a:p>
            <a:r>
              <a:rPr lang="en-US" dirty="0"/>
              <a:t>POMCP: In action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867" y="897467"/>
            <a:ext cx="11582400" cy="5279497"/>
          </a:xfrm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10^56 States</a:t>
            </a:r>
          </a:p>
          <a:p>
            <a:r>
              <a:rPr lang="en-US" dirty="0"/>
              <a:t>1024 </a:t>
            </a:r>
            <a:r>
              <a:rPr lang="en-US" dirty="0" err="1"/>
              <a:t>Obs</a:t>
            </a:r>
            <a:endParaRPr lang="en-US" dirty="0"/>
          </a:p>
          <a:p>
            <a:r>
              <a:rPr lang="en-US" dirty="0"/>
              <a:t>4 Actions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ASEN 6519: Algorithms for Aerospace Autonomy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6BCE-FB76-4C8F-B1C7-37948847BC4A}" type="slidenum">
              <a:rPr lang="en-US" smtClean="0"/>
              <a:t>18</a:t>
            </a:fld>
            <a:endParaRPr lang="en-US"/>
          </a:p>
        </p:txBody>
      </p:sp>
      <p:pic>
        <p:nvPicPr>
          <p:cNvPr id="6" name="pomcpV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1073" y="897467"/>
            <a:ext cx="6599371" cy="527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0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6" y="0"/>
            <a:ext cx="11582401" cy="897467"/>
          </a:xfrm>
        </p:spPr>
        <p:txBody>
          <a:bodyPr/>
          <a:lstStyle/>
          <a:p>
            <a:r>
              <a:rPr lang="en-US" dirty="0"/>
              <a:t>MDP: Modified Europa Hopper Problem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013" y="897467"/>
            <a:ext cx="7062106" cy="5296580"/>
          </a:xfr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ASEN 6519: Algorithms for Aerospace Autonomy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6BCE-FB76-4C8F-B1C7-37948847BC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63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6" y="0"/>
            <a:ext cx="11582401" cy="897467"/>
          </a:xfrm>
        </p:spPr>
        <p:txBody>
          <a:bodyPr/>
          <a:lstStyle/>
          <a:p>
            <a:r>
              <a:rPr lang="en-US" dirty="0"/>
              <a:t>MDP: The simpler hallway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867" y="897467"/>
            <a:ext cx="11582400" cy="5279497"/>
          </a:xfrm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A robot is in a hallway trying to find the power outlet</a:t>
            </a:r>
          </a:p>
          <a:p>
            <a:r>
              <a:rPr lang="en-US" dirty="0"/>
              <a:t>Also, there’s lava at each end of the hallway…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ASEN 6519: Algorithms for Aerospace Autonomy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6BCE-FB76-4C8F-B1C7-37948847BC4A}" type="slidenum">
              <a:rPr lang="en-US" smtClean="0"/>
              <a:t>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01884" y="2325524"/>
            <a:ext cx="10995949" cy="3391382"/>
            <a:chOff x="601884" y="2604304"/>
            <a:chExt cx="10995949" cy="3391382"/>
          </a:xfrm>
        </p:grpSpPr>
        <p:sp>
          <p:nvSpPr>
            <p:cNvPr id="10" name="Rectangle 9"/>
            <p:cNvSpPr/>
            <p:nvPr/>
          </p:nvSpPr>
          <p:spPr>
            <a:xfrm>
              <a:off x="601884" y="2604304"/>
              <a:ext cx="10995949" cy="339138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884" y="5023412"/>
              <a:ext cx="405113" cy="97227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184254" y="5023412"/>
              <a:ext cx="405113" cy="97227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06997" y="5023413"/>
              <a:ext cx="10177257" cy="97227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17 Photos Of Lava That Will Totally Melt Your Mind | The Huffington ...">
              <a:hlinkClick r:id="rId3" tooltip="http://www.huffingtonpost.com/2013/09/20/photos-of-lava_n_3950497.html&#10;Images may be subjected to copyright."/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01884" y="5023411"/>
              <a:ext cx="405113" cy="972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17 Photos Of Lava That Will Totally Melt Your Mind | The Huffington ...">
              <a:hlinkClick r:id="rId3" tooltip="http://www.huffingtonpost.com/2013/09/20/photos-of-lava_n_3950497.html&#10;Images may be subjected to copyright."/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196953" y="5023411"/>
              <a:ext cx="400880" cy="972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Description Carpet pattern.jpg">
              <a:hlinkClick r:id="rId5" tooltip="http://commons.wikimedia.org/wiki/File:Carpet_pattern.jpg&#10;Images may be subjected to copyright."/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297" y="5023409"/>
              <a:ext cx="10202655" cy="972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/>
            <a:srcRect l="27781" t="13104" r="26223" b="11358"/>
            <a:stretch/>
          </p:blipFill>
          <p:spPr>
            <a:xfrm>
              <a:off x="2377743" y="4176587"/>
              <a:ext cx="832413" cy="133108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4264" y="4330132"/>
              <a:ext cx="319663" cy="512003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601883" y="5725658"/>
            <a:ext cx="10995949" cy="3606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994297" y="5716904"/>
            <a:ext cx="343849" cy="369420"/>
            <a:chOff x="994297" y="5716904"/>
            <a:chExt cx="343849" cy="36942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994297" y="5716904"/>
              <a:ext cx="0" cy="3694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006997" y="5716904"/>
              <a:ext cx="331149" cy="369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088433" y="5725658"/>
            <a:ext cx="706431" cy="369420"/>
            <a:chOff x="994297" y="5716904"/>
            <a:chExt cx="706431" cy="369420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994297" y="5716904"/>
              <a:ext cx="0" cy="3694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006997" y="5716904"/>
              <a:ext cx="693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1181875" y="5709822"/>
            <a:ext cx="629125" cy="369420"/>
            <a:chOff x="994297" y="5716904"/>
            <a:chExt cx="629125" cy="36942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994297" y="5716904"/>
              <a:ext cx="0" cy="3694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006997" y="5716904"/>
              <a:ext cx="616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9961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6" y="0"/>
            <a:ext cx="11582401" cy="897467"/>
          </a:xfrm>
        </p:spPr>
        <p:txBody>
          <a:bodyPr/>
          <a:lstStyle/>
          <a:p>
            <a:r>
              <a:rPr lang="en-US" dirty="0"/>
              <a:t>MDP: The simpler hallway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867" y="897467"/>
            <a:ext cx="11582400" cy="5279497"/>
          </a:xfrm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The hallway is discretized into 21 spaces</a:t>
            </a:r>
          </a:p>
          <a:p>
            <a:r>
              <a:rPr lang="en-US" dirty="0"/>
              <a:t>The robot can take 3 actions, and receive 5 observations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Stuff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ASEN 6519: Algorithms for Aerospace Autonomy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6BCE-FB76-4C8F-B1C7-37948847BC4A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12" y="1787834"/>
            <a:ext cx="5852172" cy="43891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89" y="17878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17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6" y="0"/>
            <a:ext cx="11582401" cy="897467"/>
          </a:xfrm>
        </p:spPr>
        <p:txBody>
          <a:bodyPr/>
          <a:lstStyle/>
          <a:p>
            <a:r>
              <a:rPr lang="en-US" dirty="0"/>
              <a:t>MDP: The simpler hallway problem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671" y="1004661"/>
            <a:ext cx="6992658" cy="5244494"/>
          </a:xfr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ASEN 6519: Algorithms for Aerospace Autonomy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6BCE-FB76-4C8F-B1C7-37948847BC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88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6" y="0"/>
            <a:ext cx="11582401" cy="897467"/>
          </a:xfrm>
        </p:spPr>
        <p:txBody>
          <a:bodyPr/>
          <a:lstStyle/>
          <a:p>
            <a:r>
              <a:rPr lang="en-US" dirty="0"/>
              <a:t>Why this is hard with a POMDP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7867" y="897467"/>
                <a:ext cx="11582400" cy="5279497"/>
              </a:xfrm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 dirty="0"/>
                  <a:t>In the (super weird) baby problem from the book there were two states, so we could visualize the alpha vectors easily enough. </a:t>
                </a:r>
              </a:p>
              <a:p>
                <a:r>
                  <a:rPr lang="en-US" dirty="0"/>
                  <a:t>Here the value function is defined by a 21 dimensional piece-wise set of alpha vectors…</a:t>
                </a:r>
              </a:p>
              <a:p>
                <a:r>
                  <a:rPr lang="en-US" dirty="0"/>
                  <a:t>That awful set of calculations we did on Thursday, the additional actions and observations lead to far more of those</a:t>
                </a:r>
              </a:p>
              <a:p>
                <a:pPr lvl="1"/>
                <a:r>
                  <a:rPr lang="en-US" dirty="0"/>
                  <a:t>2 step look ahead: </a:t>
                </a:r>
                <a:r>
                  <a:rPr lang="en-US" dirty="0">
                    <a:solidFill>
                      <a:srgbClr val="FFC000"/>
                    </a:solidFill>
                  </a:rPr>
                  <a:t>729</a:t>
                </a:r>
                <a:r>
                  <a:rPr lang="en-US" dirty="0"/>
                  <a:t> alphas</a:t>
                </a:r>
              </a:p>
              <a:p>
                <a:pPr lvl="1"/>
                <a:r>
                  <a:rPr lang="en-US" dirty="0"/>
                  <a:t>4 step look ahead: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74</m:t>
                        </m:r>
                      </m:sup>
                    </m:sSup>
                  </m:oMath>
                </a14:m>
                <a:r>
                  <a:rPr lang="en-US" dirty="0"/>
                  <a:t> alphas</a:t>
                </a:r>
              </a:p>
              <a:p>
                <a:pPr lvl="1"/>
                <a:r>
                  <a:rPr lang="en-US" dirty="0"/>
                  <a:t>5 step look ahead: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372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alphas</a:t>
                </a:r>
              </a:p>
              <a:p>
                <a:pPr lvl="1"/>
                <a:r>
                  <a:rPr lang="en-US" dirty="0"/>
                  <a:t>20 step look ahead: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sSup>
                          <m:sSupPr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b="0" dirty="0">
                    <a:solidFill>
                      <a:srgbClr val="FF0000"/>
                    </a:solidFill>
                  </a:rPr>
                  <a:t> </a:t>
                </a:r>
                <a:r>
                  <a:rPr lang="en-US" b="0" dirty="0"/>
                  <a:t>alphas </a:t>
                </a:r>
              </a:p>
              <a:p>
                <a:pPr marL="0" indent="0">
                  <a:buNone/>
                </a:pPr>
                <a:endParaRPr lang="en-US" b="0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7867" y="897467"/>
                <a:ext cx="11582400" cy="5279497"/>
              </a:xfrm>
              <a:blipFill>
                <a:blip r:embed="rId3"/>
                <a:stretch>
                  <a:fillRect l="-894" t="-1728" r="-263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ASEN 6519: Algorithms for Aerospace Autonomy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6BCE-FB76-4C8F-B1C7-37948847BC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3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6" y="0"/>
            <a:ext cx="11582401" cy="897467"/>
          </a:xfrm>
        </p:spPr>
        <p:txBody>
          <a:bodyPr/>
          <a:lstStyle/>
          <a:p>
            <a:r>
              <a:rPr lang="en-US" dirty="0"/>
              <a:t>QMDP: What if we pretend it’s actually an MDP?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7867" y="897467"/>
                <a:ext cx="11582400" cy="5279497"/>
              </a:xfrm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QMDP </a:t>
                </a:r>
                <a:r>
                  <a:rPr lang="en-US" dirty="0">
                    <a:solidFill>
                      <a:srgbClr val="0070C0"/>
                    </a:solidFill>
                  </a:rPr>
                  <a:t>[Littman et. Al 1995]</a:t>
                </a:r>
              </a:p>
              <a:p>
                <a:r>
                  <a:rPr lang="en-US" dirty="0"/>
                  <a:t>Calculates the MDP-Value of taking each possible action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𝑀𝐷𝑃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The policy for a belief is the action that maximizes the expectation of that value</a:t>
                </a:r>
              </a:p>
              <a:p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Is exact for cases where the state becomes fully observed after the action</a:t>
                </a:r>
              </a:p>
              <a:p>
                <a:r>
                  <a:rPr lang="en-US" dirty="0"/>
                  <a:t>Can be shown to be an upper bound on the value function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Preforms poorly at pure information gathering actions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7867" y="897467"/>
                <a:ext cx="11582400" cy="5279497"/>
              </a:xfrm>
              <a:blipFill>
                <a:blip r:embed="rId3"/>
                <a:stretch>
                  <a:fillRect l="-631" t="-2535" b="-230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ASEN 6519: Algorithms for Aerospace Autonomy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6BCE-FB76-4C8F-B1C7-37948847BC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77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15" y="1470098"/>
            <a:ext cx="6332970" cy="4749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649" y="228069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QMDP Simulation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0" dirty="0"/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>
                    <a:alpha val="80000"/>
                  </a:schemeClr>
                </a:solidFill>
              </a:rPr>
              <a:t>ASEN 6519: Algorithms for Aerospace Autonomy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fld id="{B8DE6BCE-FB76-4C8F-B1C7-37948847BC4A}" type="slidenum">
              <a:rPr lang="en-US">
                <a:solidFill>
                  <a:schemeClr val="tx1">
                    <a:alpha val="80000"/>
                  </a:schemeClr>
                </a:solidFill>
              </a:rPr>
              <a:pPr/>
              <a:t>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70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6" y="0"/>
            <a:ext cx="11582401" cy="1168400"/>
          </a:xfrm>
        </p:spPr>
        <p:txBody>
          <a:bodyPr>
            <a:normAutofit fontScale="90000"/>
          </a:bodyPr>
          <a:lstStyle/>
          <a:p>
            <a:r>
              <a:rPr lang="en-US" dirty="0"/>
              <a:t>FIB: What if we only kind of pretend its actually an MDP?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7867" y="1168400"/>
                <a:ext cx="11582400" cy="5008564"/>
              </a:xfrm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 dirty="0"/>
                  <a:t>Fast Informed Bound </a:t>
                </a:r>
                <a:r>
                  <a:rPr lang="en-US" dirty="0">
                    <a:solidFill>
                      <a:srgbClr val="0070C0"/>
                    </a:solidFill>
                  </a:rPr>
                  <a:t>[</a:t>
                </a:r>
                <a:r>
                  <a:rPr lang="en-US" dirty="0" err="1">
                    <a:solidFill>
                      <a:srgbClr val="0070C0"/>
                    </a:solidFill>
                  </a:rPr>
                  <a:t>Hauskrecht</a:t>
                </a:r>
                <a:r>
                  <a:rPr lang="en-US" dirty="0">
                    <a:solidFill>
                      <a:srgbClr val="0070C0"/>
                    </a:solidFill>
                  </a:rPr>
                  <a:t> 2000]</a:t>
                </a:r>
              </a:p>
              <a:p>
                <a:r>
                  <a:rPr lang="en-US" dirty="0"/>
                  <a:t>Takes all possible observations into account when calculating the value of each action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d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𝑀𝐷𝑃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value estimate is upper bounded by QMDP and lower bounded by the true value</a:t>
                </a:r>
              </a:p>
              <a:p>
                <a:r>
                  <a:rPr lang="en-US" dirty="0"/>
                  <a:t>Takes longer than QMDP, especially for problems with lots of observations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7867" y="1168400"/>
                <a:ext cx="11582400" cy="5008564"/>
              </a:xfrm>
              <a:blipFill>
                <a:blip r:embed="rId3"/>
                <a:stretch>
                  <a:fillRect l="-894" t="-1944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ASEN 6519: Algorithms for Aerospace Autonomy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E6BCE-FB76-4C8F-B1C7-37948847BC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90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1083</Words>
  <Application>Microsoft Office PowerPoint</Application>
  <PresentationFormat>Widescreen</PresentationFormat>
  <Paragraphs>157</Paragraphs>
  <Slides>18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ASEN 6519, Spring 2017  Algorithms for Aerospace Autonomy  Lecture 24: Approximate POMDPS  Luke Burks 04/20/2017 </vt:lpstr>
      <vt:lpstr>MDP: Modified Europa Hopper Problem</vt:lpstr>
      <vt:lpstr>MDP: The simpler hallway problem</vt:lpstr>
      <vt:lpstr>MDP: The simpler hallway problem</vt:lpstr>
      <vt:lpstr>MDP: The simpler hallway problem</vt:lpstr>
      <vt:lpstr>Why this is hard with a POMDP</vt:lpstr>
      <vt:lpstr>QMDP: What if we pretend it’s actually an MDP?</vt:lpstr>
      <vt:lpstr>QMDP Simulation Example</vt:lpstr>
      <vt:lpstr>FIB: What if we only kind of pretend its actually an MDP?</vt:lpstr>
      <vt:lpstr>MDP: Just a reminder</vt:lpstr>
      <vt:lpstr>QMDP vs. FIB</vt:lpstr>
      <vt:lpstr>PBVI: Do we have to care about ALL the beliefs?</vt:lpstr>
      <vt:lpstr>PBVI: Do we have to care about ALL the beliefs?</vt:lpstr>
      <vt:lpstr>MC-POMDP: Because putting Monte Carlo in front of anything makes it possible right?</vt:lpstr>
      <vt:lpstr>MC-POMDP: Because putting Monte Carlo in front of anything makes it possible right?</vt:lpstr>
      <vt:lpstr>POMCP:  When your problem requires a state for every atom in the solar system…</vt:lpstr>
      <vt:lpstr>POMCP:  When your problem requires a state for every atom in the solar system…</vt:lpstr>
      <vt:lpstr>POMCP: In action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ASEN 6519, Spring 2017  Algorithms for Aerospace Autonomy  Lecture 24: Approximate POMDPS  Luke Burks 04/20/2017 </dc:title>
  <dc:creator>Luke Burks</dc:creator>
  <cp:lastModifiedBy>Luke Burks</cp:lastModifiedBy>
  <cp:revision>21</cp:revision>
  <dcterms:created xsi:type="dcterms:W3CDTF">2017-04-19T02:07:21Z</dcterms:created>
  <dcterms:modified xsi:type="dcterms:W3CDTF">2017-04-20T23:59:34Z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